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9" r:id="rId5"/>
    <p:sldId id="270" r:id="rId6"/>
    <p:sldId id="258" r:id="rId7"/>
    <p:sldId id="259" r:id="rId8"/>
    <p:sldId id="260" r:id="rId9"/>
    <p:sldId id="261" r:id="rId10"/>
    <p:sldId id="262" r:id="rId11"/>
    <p:sldId id="272" r:id="rId12"/>
    <p:sldId id="273" r:id="rId13"/>
    <p:sldId id="271" r:id="rId14"/>
    <p:sldId id="274" r:id="rId15"/>
    <p:sldId id="263" r:id="rId16"/>
    <p:sldId id="275" r:id="rId17"/>
    <p:sldId id="264" r:id="rId18"/>
    <p:sldId id="265" r:id="rId19"/>
    <p:sldId id="266" r:id="rId20"/>
    <p:sldId id="26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9" autoAdjust="0"/>
    <p:restoredTop sz="94702" autoAdjust="0"/>
  </p:normalViewPr>
  <p:slideViewPr>
    <p:cSldViewPr>
      <p:cViewPr varScale="1">
        <p:scale>
          <a:sx n="75" d="100"/>
          <a:sy n="75" d="100"/>
        </p:scale>
        <p:origin x="-34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6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9564C-984E-45CB-AF4E-B868D162A0E9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CE9D-5D8A-4B7B-BB70-CDBB3772D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29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9564C-984E-45CB-AF4E-B868D162A0E9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CE9D-5D8A-4B7B-BB70-CDBB3772D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05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9564C-984E-45CB-AF4E-B868D162A0E9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CE9D-5D8A-4B7B-BB70-CDBB3772D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46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9564C-984E-45CB-AF4E-B868D162A0E9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CE9D-5D8A-4B7B-BB70-CDBB3772D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74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9564C-984E-45CB-AF4E-B868D162A0E9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CE9D-5D8A-4B7B-BB70-CDBB3772D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88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9564C-984E-45CB-AF4E-B868D162A0E9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CE9D-5D8A-4B7B-BB70-CDBB3772D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36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9564C-984E-45CB-AF4E-B868D162A0E9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CE9D-5D8A-4B7B-BB70-CDBB3772D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38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9564C-984E-45CB-AF4E-B868D162A0E9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CE9D-5D8A-4B7B-BB70-CDBB3772D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95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9564C-984E-45CB-AF4E-B868D162A0E9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CE9D-5D8A-4B7B-BB70-CDBB3772D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42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9564C-984E-45CB-AF4E-B868D162A0E9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CE9D-5D8A-4B7B-BB70-CDBB3772D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63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9564C-984E-45CB-AF4E-B868D162A0E9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CE9D-5D8A-4B7B-BB70-CDBB3772D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97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9564C-984E-45CB-AF4E-B868D162A0E9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6CE9D-5D8A-4B7B-BB70-CDBB3772D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8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hbell@laeasterseals.com" TargetMode="External"/><Relationship Id="rId2" Type="http://schemas.openxmlformats.org/officeDocument/2006/relationships/hyperlink" Target="mailto:lissaluu@yahoo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743200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C00000"/>
                </a:solidFill>
              </a:rPr>
              <a:t>Play Spaces that Make “Sense”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343400"/>
            <a:ext cx="7848600" cy="1752600"/>
          </a:xfrm>
        </p:spPr>
        <p:txBody>
          <a:bodyPr/>
          <a:lstStyle/>
          <a:p>
            <a:r>
              <a:rPr lang="en-US" sz="3600" dirty="0" smtClean="0">
                <a:solidFill>
                  <a:srgbClr val="002060"/>
                </a:solidFill>
              </a:rPr>
              <a:t>Using the Senses to Guide </a:t>
            </a:r>
          </a:p>
          <a:p>
            <a:r>
              <a:rPr lang="en-US" sz="3600" dirty="0" smtClean="0">
                <a:solidFill>
                  <a:srgbClr val="002060"/>
                </a:solidFill>
              </a:rPr>
              <a:t>Play- space Creation</a:t>
            </a:r>
            <a:endParaRPr lang="en-US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  <p:pic>
        <p:nvPicPr>
          <p:cNvPr id="1026" name="Picture 2" descr="C:\Users\Peter\AppData\Local\Microsoft\Windows\INetCache\IE\T0K374QQ\Fair_Play_7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90470"/>
            <a:ext cx="3352800" cy="204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4161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Senses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Sensory Elements-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“Sensations </a:t>
            </a:r>
            <a:r>
              <a:rPr lang="en-US" dirty="0">
                <a:solidFill>
                  <a:srgbClr val="002060"/>
                </a:solidFill>
              </a:rPr>
              <a:t>of daily life together form a sensory mosaic that influences behavior and </a:t>
            </a:r>
            <a:r>
              <a:rPr lang="en-US" dirty="0" smtClean="0">
                <a:solidFill>
                  <a:srgbClr val="002060"/>
                </a:solidFill>
              </a:rPr>
              <a:t>development” </a:t>
            </a:r>
            <a:r>
              <a:rPr lang="en-US" dirty="0">
                <a:solidFill>
                  <a:srgbClr val="002060"/>
                </a:solidFill>
              </a:rPr>
              <a:t>(Mount &amp; </a:t>
            </a:r>
            <a:r>
              <a:rPr lang="en-US" dirty="0" err="1">
                <a:solidFill>
                  <a:srgbClr val="002060"/>
                </a:solidFill>
              </a:rPr>
              <a:t>Cavet</a:t>
            </a:r>
            <a:r>
              <a:rPr lang="en-US" dirty="0">
                <a:solidFill>
                  <a:srgbClr val="002060"/>
                </a:solidFill>
              </a:rPr>
              <a:t>, June 1995).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8443" y="533400"/>
            <a:ext cx="84024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4495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Senses cont.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i="1" dirty="0" smtClean="0"/>
          </a:p>
          <a:p>
            <a:r>
              <a:rPr lang="en-US" i="1" dirty="0" smtClean="0">
                <a:solidFill>
                  <a:srgbClr val="002060"/>
                </a:solidFill>
              </a:rPr>
              <a:t>Auditory Environment- </a:t>
            </a:r>
          </a:p>
          <a:p>
            <a:r>
              <a:rPr lang="en-US" i="1" dirty="0">
                <a:solidFill>
                  <a:srgbClr val="002060"/>
                </a:solidFill>
              </a:rPr>
              <a:t>Tactile </a:t>
            </a:r>
            <a:r>
              <a:rPr lang="en-US" i="1" dirty="0" smtClean="0">
                <a:solidFill>
                  <a:srgbClr val="002060"/>
                </a:solidFill>
              </a:rPr>
              <a:t>Environment-</a:t>
            </a:r>
          </a:p>
          <a:p>
            <a:r>
              <a:rPr lang="en-US" i="1" dirty="0">
                <a:solidFill>
                  <a:srgbClr val="002060"/>
                </a:solidFill>
              </a:rPr>
              <a:t>Visual </a:t>
            </a:r>
            <a:r>
              <a:rPr lang="en-US" i="1" dirty="0" smtClean="0">
                <a:solidFill>
                  <a:srgbClr val="002060"/>
                </a:solidFill>
              </a:rPr>
              <a:t>Environment-</a:t>
            </a:r>
          </a:p>
          <a:p>
            <a:r>
              <a:rPr lang="en-US" i="1" dirty="0">
                <a:solidFill>
                  <a:srgbClr val="002060"/>
                </a:solidFill>
              </a:rPr>
              <a:t>Olfactory </a:t>
            </a:r>
            <a:r>
              <a:rPr lang="en-US" i="1" dirty="0" smtClean="0">
                <a:solidFill>
                  <a:srgbClr val="002060"/>
                </a:solidFill>
              </a:rPr>
              <a:t>Environment- </a:t>
            </a:r>
          </a:p>
          <a:p>
            <a:pPr marL="0" indent="0">
              <a:buNone/>
            </a:pPr>
            <a:endParaRPr lang="en-US" i="1" dirty="0" smtClean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r>
              <a:rPr lang="en-US" i="1" dirty="0">
                <a:solidFill>
                  <a:srgbClr val="002060"/>
                </a:solidFill>
              </a:rPr>
              <a:t>	</a:t>
            </a:r>
            <a:r>
              <a:rPr lang="en-US" i="1" dirty="0" smtClean="0">
                <a:solidFill>
                  <a:srgbClr val="002060"/>
                </a:solidFill>
              </a:rPr>
              <a:t>-Take-Home Exercise #5: </a:t>
            </a:r>
            <a:r>
              <a:rPr lang="en-US" i="1" dirty="0" err="1" smtClean="0">
                <a:solidFill>
                  <a:srgbClr val="002060"/>
                </a:solidFill>
              </a:rPr>
              <a:t>Asessing</a:t>
            </a:r>
            <a:r>
              <a:rPr lang="en-US" i="1" dirty="0" smtClean="0">
                <a:solidFill>
                  <a:srgbClr val="002060"/>
                </a:solidFill>
              </a:rPr>
              <a:t> Play Centers 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84200"/>
            <a:ext cx="84024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75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Senses Bonus*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rgbClr val="002060"/>
                </a:solidFill>
              </a:rPr>
              <a:t>Proprioceptive &amp; Vestibular Systems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Proprioceptive System- definition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Vestibular System- definition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2060"/>
                </a:solidFill>
              </a:rPr>
              <a:t>Keep These Systems in Awareness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81000"/>
            <a:ext cx="84137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8893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Elements of Comfort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P</a:t>
            </a:r>
            <a:r>
              <a:rPr lang="en-US" dirty="0" smtClean="0">
                <a:solidFill>
                  <a:srgbClr val="002060"/>
                </a:solidFill>
              </a:rPr>
              <a:t>rovide </a:t>
            </a:r>
            <a:r>
              <a:rPr lang="en-US" dirty="0">
                <a:solidFill>
                  <a:srgbClr val="002060"/>
                </a:solidFill>
              </a:rPr>
              <a:t>a balance to the necessity of institutional pragmatism. 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Provide </a:t>
            </a:r>
            <a:r>
              <a:rPr lang="en-US" dirty="0">
                <a:solidFill>
                  <a:srgbClr val="002060"/>
                </a:solidFill>
              </a:rPr>
              <a:t>comfort or </a:t>
            </a:r>
            <a:r>
              <a:rPr lang="en-US" dirty="0" smtClean="0">
                <a:solidFill>
                  <a:srgbClr val="002060"/>
                </a:solidFill>
              </a:rPr>
              <a:t>security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Invite complex </a:t>
            </a:r>
            <a:r>
              <a:rPr lang="en-US" dirty="0">
                <a:solidFill>
                  <a:srgbClr val="002060"/>
                </a:solidFill>
              </a:rPr>
              <a:t>improvisational </a:t>
            </a:r>
            <a:r>
              <a:rPr lang="en-US" dirty="0" smtClean="0">
                <a:solidFill>
                  <a:srgbClr val="002060"/>
                </a:solidFill>
              </a:rPr>
              <a:t>play </a:t>
            </a:r>
            <a:r>
              <a:rPr lang="en-US" dirty="0">
                <a:solidFill>
                  <a:srgbClr val="002060"/>
                </a:solidFill>
              </a:rPr>
              <a:t>and </a:t>
            </a:r>
            <a:r>
              <a:rPr lang="en-US" dirty="0" smtClean="0">
                <a:solidFill>
                  <a:srgbClr val="002060"/>
                </a:solidFill>
              </a:rPr>
              <a:t>opportunities to </a:t>
            </a:r>
            <a:r>
              <a:rPr lang="en-US" dirty="0">
                <a:solidFill>
                  <a:srgbClr val="002060"/>
                </a:solidFill>
              </a:rPr>
              <a:t>practice caregiving or nurturing 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000"/>
            <a:ext cx="987425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5529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Elements of </a:t>
            </a:r>
            <a:r>
              <a:rPr lang="en-US" dirty="0" smtClean="0">
                <a:solidFill>
                  <a:srgbClr val="002060"/>
                </a:solidFill>
              </a:rPr>
              <a:t>Comfort,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i="1" dirty="0" smtClean="0"/>
          </a:p>
          <a:p>
            <a:r>
              <a:rPr lang="en-US" i="1" dirty="0" smtClean="0">
                <a:solidFill>
                  <a:srgbClr val="002060"/>
                </a:solidFill>
              </a:rPr>
              <a:t>Nature-</a:t>
            </a:r>
          </a:p>
          <a:p>
            <a:r>
              <a:rPr lang="en-US" i="1" dirty="0" smtClean="0">
                <a:solidFill>
                  <a:srgbClr val="002060"/>
                </a:solidFill>
              </a:rPr>
              <a:t>Softness-</a:t>
            </a:r>
            <a:endParaRPr lang="en-US" i="1" dirty="0">
              <a:solidFill>
                <a:srgbClr val="002060"/>
              </a:solidFill>
            </a:endParaRPr>
          </a:p>
          <a:p>
            <a:r>
              <a:rPr lang="en-US" i="1" dirty="0" smtClean="0">
                <a:solidFill>
                  <a:srgbClr val="002060"/>
                </a:solidFill>
              </a:rPr>
              <a:t>Home-</a:t>
            </a:r>
          </a:p>
          <a:p>
            <a:r>
              <a:rPr lang="en-US" i="1" dirty="0" smtClean="0">
                <a:solidFill>
                  <a:srgbClr val="002060"/>
                </a:solidFill>
              </a:rPr>
              <a:t>Quiet Spaces</a:t>
            </a:r>
          </a:p>
          <a:p>
            <a:r>
              <a:rPr lang="en-US" i="1" dirty="0" smtClean="0">
                <a:solidFill>
                  <a:srgbClr val="002060"/>
                </a:solidFill>
              </a:rPr>
              <a:t>Familiarity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57200"/>
            <a:ext cx="987425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0692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Elements of Wonder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i="1" dirty="0">
                <a:solidFill>
                  <a:srgbClr val="002060"/>
                </a:solidFill>
              </a:rPr>
              <a:t>Changes in </a:t>
            </a:r>
            <a:r>
              <a:rPr lang="en-US" i="1" dirty="0" smtClean="0">
                <a:solidFill>
                  <a:srgbClr val="002060"/>
                </a:solidFill>
              </a:rPr>
              <a:t>scale</a:t>
            </a:r>
          </a:p>
          <a:p>
            <a:pPr lvl="1"/>
            <a:r>
              <a:rPr lang="en-US" i="1" dirty="0">
                <a:solidFill>
                  <a:srgbClr val="002060"/>
                </a:solidFill>
              </a:rPr>
              <a:t>Miniature-</a:t>
            </a:r>
            <a:r>
              <a:rPr lang="en-US" dirty="0">
                <a:solidFill>
                  <a:srgbClr val="002060"/>
                </a:solidFill>
              </a:rPr>
              <a:t> </a:t>
            </a:r>
            <a:endParaRPr lang="en-US" dirty="0" smtClean="0">
              <a:solidFill>
                <a:srgbClr val="002060"/>
              </a:solidFill>
            </a:endParaRPr>
          </a:p>
          <a:p>
            <a:pPr lvl="1"/>
            <a:r>
              <a:rPr lang="en-US" i="1" dirty="0">
                <a:solidFill>
                  <a:srgbClr val="002060"/>
                </a:solidFill>
              </a:rPr>
              <a:t>“Just my Size”- </a:t>
            </a:r>
            <a:endParaRPr lang="en-US" i="1" dirty="0" smtClean="0">
              <a:solidFill>
                <a:srgbClr val="002060"/>
              </a:solidFill>
            </a:endParaRPr>
          </a:p>
          <a:p>
            <a:pPr lvl="1"/>
            <a:r>
              <a:rPr lang="en-US" i="1" dirty="0">
                <a:solidFill>
                  <a:srgbClr val="002060"/>
                </a:solidFill>
              </a:rPr>
              <a:t>Colossal </a:t>
            </a:r>
            <a:r>
              <a:rPr lang="en-US" i="1" dirty="0" smtClean="0">
                <a:solidFill>
                  <a:srgbClr val="002060"/>
                </a:solidFill>
              </a:rPr>
              <a:t>Scale</a:t>
            </a:r>
          </a:p>
          <a:p>
            <a:pPr lvl="1"/>
            <a:r>
              <a:rPr lang="en-US" i="1" dirty="0">
                <a:solidFill>
                  <a:srgbClr val="002060"/>
                </a:solidFill>
              </a:rPr>
              <a:t>Microscopic-</a:t>
            </a:r>
            <a:r>
              <a:rPr lang="en-US" dirty="0">
                <a:solidFill>
                  <a:srgbClr val="002060"/>
                </a:solidFill>
              </a:rPr>
              <a:t> </a:t>
            </a:r>
            <a:endParaRPr lang="en-US" i="1" dirty="0" smtClean="0">
              <a:solidFill>
                <a:srgbClr val="00206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57200"/>
            <a:ext cx="865187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1365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Elements of </a:t>
            </a:r>
            <a:r>
              <a:rPr lang="en-US" dirty="0" smtClean="0">
                <a:solidFill>
                  <a:srgbClr val="C00000"/>
                </a:solidFill>
              </a:rPr>
              <a:t>Wonder Cont.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i="1" dirty="0" smtClean="0">
              <a:solidFill>
                <a:srgbClr val="002060"/>
              </a:solidFill>
            </a:endParaRPr>
          </a:p>
          <a:p>
            <a:r>
              <a:rPr lang="en-US" i="1" dirty="0" smtClean="0">
                <a:solidFill>
                  <a:srgbClr val="002060"/>
                </a:solidFill>
              </a:rPr>
              <a:t>Realness- </a:t>
            </a:r>
          </a:p>
          <a:p>
            <a:r>
              <a:rPr lang="en-US" i="1" dirty="0">
                <a:solidFill>
                  <a:srgbClr val="002060"/>
                </a:solidFill>
              </a:rPr>
              <a:t>Open-endedness-</a:t>
            </a:r>
            <a:r>
              <a:rPr lang="en-US" dirty="0">
                <a:solidFill>
                  <a:srgbClr val="002060"/>
                </a:solidFill>
              </a:rPr>
              <a:t> 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Loose Parts-</a:t>
            </a:r>
          </a:p>
          <a:p>
            <a:r>
              <a:rPr lang="en-US" i="1" dirty="0">
                <a:solidFill>
                  <a:srgbClr val="002060"/>
                </a:solidFill>
              </a:rPr>
              <a:t>Novelty</a:t>
            </a:r>
            <a:r>
              <a:rPr lang="en-US" dirty="0">
                <a:solidFill>
                  <a:srgbClr val="002060"/>
                </a:solidFill>
              </a:rPr>
              <a:t>- </a:t>
            </a:r>
            <a:endParaRPr lang="en-US" dirty="0" smtClean="0">
              <a:solidFill>
                <a:srgbClr val="00206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9600"/>
            <a:ext cx="858837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33031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Surprise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i="1" dirty="0" smtClean="0"/>
          </a:p>
          <a:p>
            <a:r>
              <a:rPr lang="en-US" i="1" dirty="0" smtClean="0">
                <a:solidFill>
                  <a:srgbClr val="002060"/>
                </a:solidFill>
              </a:rPr>
              <a:t>Surprise = Novelty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or Specialness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S</a:t>
            </a:r>
            <a:r>
              <a:rPr lang="en-US" dirty="0" smtClean="0">
                <a:solidFill>
                  <a:srgbClr val="002060"/>
                </a:solidFill>
              </a:rPr>
              <a:t>urprise</a:t>
            </a:r>
            <a:r>
              <a:rPr lang="en-US" dirty="0">
                <a:solidFill>
                  <a:srgbClr val="002060"/>
                </a:solidFill>
              </a:rPr>
              <a:t>, rarity or unusualness can be a motivator for play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Open-ended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Fantastical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Magical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81000"/>
            <a:ext cx="108204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01808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Comfort &amp; Wonder Exercise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Thinking of you own play-spaces: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Rate each center based on the elements of Comfort &amp; Wonder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Examine scores for possible balance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64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Conclusion/ Questions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rgbClr val="002060"/>
                </a:solidFill>
              </a:rPr>
              <a:t>Access </a:t>
            </a:r>
            <a:r>
              <a:rPr lang="en-US" dirty="0">
                <a:solidFill>
                  <a:srgbClr val="002060"/>
                </a:solidFill>
              </a:rPr>
              <a:t>to and the quality of activities </a:t>
            </a:r>
            <a:r>
              <a:rPr lang="en-US" dirty="0" smtClean="0">
                <a:solidFill>
                  <a:srgbClr val="002060"/>
                </a:solidFill>
              </a:rPr>
              <a:t>are </a:t>
            </a:r>
            <a:r>
              <a:rPr lang="en-US" dirty="0">
                <a:solidFill>
                  <a:srgbClr val="002060"/>
                </a:solidFill>
              </a:rPr>
              <a:t>shaped by the spaces in which they take </a:t>
            </a:r>
            <a:r>
              <a:rPr lang="en-US" dirty="0" smtClean="0">
                <a:solidFill>
                  <a:srgbClr val="002060"/>
                </a:solidFill>
              </a:rPr>
              <a:t>place.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The </a:t>
            </a:r>
            <a:r>
              <a:rPr lang="en-US" dirty="0">
                <a:solidFill>
                  <a:srgbClr val="002060"/>
                </a:solidFill>
              </a:rPr>
              <a:t>consideration of play environments through the senses can shape the quality of the experiences of, and thus the emotional impact on the children who play there.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319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Introductions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Melissa </a:t>
            </a:r>
            <a:r>
              <a:rPr lang="en-US" b="1" dirty="0" err="1" smtClean="0">
                <a:solidFill>
                  <a:srgbClr val="002060"/>
                </a:solidFill>
              </a:rPr>
              <a:t>Gemeinhardt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smtClean="0">
                <a:solidFill>
                  <a:srgbClr val="002060"/>
                </a:solidFill>
              </a:rPr>
              <a:t>M.Ed.</a:t>
            </a:r>
            <a:endParaRPr lang="en-US" b="1" dirty="0" smtClean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Special Instructor, Early Steps;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Certified School Counselor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Holly Bell, Ph.D</a:t>
            </a:r>
            <a:r>
              <a:rPr lang="en-US" b="1" dirty="0" smtClean="0">
                <a:solidFill>
                  <a:srgbClr val="002060"/>
                </a:solidFill>
              </a:rPr>
              <a:t>.</a:t>
            </a:r>
          </a:p>
          <a:p>
            <a:pPr lvl="1"/>
            <a:r>
              <a:rPr lang="en-US" dirty="0" err="1" smtClean="0">
                <a:solidFill>
                  <a:srgbClr val="002060"/>
                </a:solidFill>
              </a:rPr>
              <a:t>Easterseals</a:t>
            </a:r>
            <a:r>
              <a:rPr lang="en-US" dirty="0" smtClean="0">
                <a:solidFill>
                  <a:srgbClr val="002060"/>
                </a:solidFill>
              </a:rPr>
              <a:t> Louisiana- Director of Children’s Services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Early Steps Region 1 Service Point of Entry Office</a:t>
            </a:r>
            <a:endParaRPr lang="en-US" dirty="0" smtClean="0">
              <a:solidFill>
                <a:srgbClr val="002060"/>
              </a:solidFill>
            </a:endParaRPr>
          </a:p>
          <a:p>
            <a:pPr lvl="1"/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7931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Thank you!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dirty="0" smtClean="0"/>
              <a:t>Melissa </a:t>
            </a:r>
            <a:r>
              <a:rPr lang="en-US" dirty="0" err="1" smtClean="0"/>
              <a:t>Gemeinhardt</a:t>
            </a:r>
            <a:endParaRPr lang="en-US" dirty="0" smtClean="0"/>
          </a:p>
          <a:p>
            <a:pPr lvl="1" algn="ctr"/>
            <a:r>
              <a:rPr lang="en-US" dirty="0" smtClean="0">
                <a:hlinkClick r:id="rId2"/>
              </a:rPr>
              <a:t>lissaluu@yahoo.com</a:t>
            </a:r>
            <a:endParaRPr lang="en-US" dirty="0" smtClean="0"/>
          </a:p>
          <a:p>
            <a:pPr algn="ctr"/>
            <a:r>
              <a:rPr lang="en-US" dirty="0" smtClean="0"/>
              <a:t>Holly Bell</a:t>
            </a:r>
          </a:p>
          <a:p>
            <a:pPr lvl="1" algn="ctr"/>
            <a:r>
              <a:rPr lang="en-US" dirty="0" smtClean="0">
                <a:hlinkClick r:id="rId3"/>
              </a:rPr>
              <a:t>hbell@laeasterseals.com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2899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Overview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Why using the Senses in design is important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Ways to tap into your “senses perspective”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Consider Children with Special Needs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Explore Elements of Design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Explore Elements of Comfort &amp; Wonder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Importance of Elements of Surprise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Tying it all Together: Planning your Space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714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Quotes Exercise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002060"/>
                </a:solidFill>
              </a:rPr>
              <a:t>Thinking About Space with Intention</a:t>
            </a:r>
          </a:p>
          <a:p>
            <a:pPr marL="0" indent="0" algn="ctr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Find a person who is new to you.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2 minutes to share and discuss 1</a:t>
            </a:r>
            <a:r>
              <a:rPr lang="en-US" baseline="30000" dirty="0" smtClean="0">
                <a:solidFill>
                  <a:srgbClr val="002060"/>
                </a:solidFill>
              </a:rPr>
              <a:t>st</a:t>
            </a:r>
            <a:r>
              <a:rPr lang="en-US" dirty="0" smtClean="0">
                <a:solidFill>
                  <a:srgbClr val="002060"/>
                </a:solidFill>
              </a:rPr>
              <a:t> quote in relation to play-spaces.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On the signal discuss 2</a:t>
            </a:r>
            <a:r>
              <a:rPr lang="en-US" baseline="30000" dirty="0" smtClean="0">
                <a:solidFill>
                  <a:srgbClr val="002060"/>
                </a:solidFill>
              </a:rPr>
              <a:t>nd</a:t>
            </a:r>
            <a:r>
              <a:rPr lang="en-US" dirty="0" smtClean="0">
                <a:solidFill>
                  <a:srgbClr val="002060"/>
                </a:solidFill>
              </a:rPr>
              <a:t> quote.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On the Signal switch partners; repeat.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905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Thinking About Space with </a:t>
            </a:r>
            <a:r>
              <a:rPr lang="en-US" b="1" dirty="0" smtClean="0">
                <a:solidFill>
                  <a:srgbClr val="FF0000"/>
                </a:solidFill>
              </a:rPr>
              <a:t>Intention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14600"/>
            <a:ext cx="8229600" cy="2971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Debrief-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What do the quotes tell us about Play Spaces?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544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Visualization Exercise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914400" lvl="2" indent="0" algn="ctr">
              <a:buNone/>
            </a:pPr>
            <a:r>
              <a:rPr lang="en-US" sz="3200" b="1" dirty="0">
                <a:solidFill>
                  <a:srgbClr val="002060"/>
                </a:solidFill>
              </a:rPr>
              <a:t>Discovering Spirit in </a:t>
            </a:r>
            <a:r>
              <a:rPr lang="en-US" sz="3200" b="1" dirty="0" smtClean="0">
                <a:solidFill>
                  <a:srgbClr val="002060"/>
                </a:solidFill>
              </a:rPr>
              <a:t>Space</a:t>
            </a:r>
          </a:p>
          <a:p>
            <a:pPr marL="914400" lvl="2" indent="0" algn="ctr">
              <a:buNone/>
            </a:pPr>
            <a:endParaRPr lang="en-US" sz="3200" b="1" dirty="0" smtClean="0">
              <a:solidFill>
                <a:srgbClr val="002060"/>
              </a:solidFill>
            </a:endParaRPr>
          </a:p>
          <a:p>
            <a:pPr marL="1428750" lvl="2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2060"/>
                </a:solidFill>
              </a:rPr>
              <a:t>Listen to the guided visualization of 3 environments from childhood.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2060"/>
                </a:solidFill>
              </a:rPr>
              <a:t>Write or draw your thoughts about the spaces you visualized.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2060"/>
                </a:solidFill>
              </a:rPr>
              <a:t>Share your experience in groups of 3 or 4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2060"/>
                </a:solidFill>
              </a:rPr>
              <a:t>Debrief with who</a:t>
            </a:r>
            <a:r>
              <a:rPr lang="en-US" sz="3200" dirty="0" smtClean="0">
                <a:solidFill>
                  <a:srgbClr val="002060"/>
                </a:solidFill>
              </a:rPr>
              <a:t>le group.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46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Crossing the </a:t>
            </a:r>
            <a:r>
              <a:rPr lang="en-US" dirty="0" smtClean="0">
                <a:solidFill>
                  <a:srgbClr val="C00000"/>
                </a:solidFill>
              </a:rPr>
              <a:t>bridge… 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Consider </a:t>
            </a:r>
            <a:r>
              <a:rPr lang="en-US" dirty="0" smtClean="0">
                <a:solidFill>
                  <a:srgbClr val="C00000"/>
                </a:solidFill>
              </a:rPr>
              <a:t>Those w/ Special </a:t>
            </a:r>
            <a:r>
              <a:rPr lang="en-US" dirty="0" smtClean="0">
                <a:solidFill>
                  <a:srgbClr val="C00000"/>
                </a:solidFill>
              </a:rPr>
              <a:t>Needs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Similarities between all children-</a:t>
            </a:r>
          </a:p>
          <a:p>
            <a:r>
              <a:rPr lang="en-US" dirty="0">
                <a:solidFill>
                  <a:srgbClr val="002060"/>
                </a:solidFill>
              </a:rPr>
              <a:t>V</a:t>
            </a:r>
            <a:r>
              <a:rPr lang="en-US" dirty="0" smtClean="0">
                <a:solidFill>
                  <a:srgbClr val="002060"/>
                </a:solidFill>
              </a:rPr>
              <a:t>ariation often relates </a:t>
            </a:r>
            <a:r>
              <a:rPr lang="en-US" dirty="0" smtClean="0">
                <a:solidFill>
                  <a:srgbClr val="002060"/>
                </a:solidFill>
              </a:rPr>
              <a:t>to the “DIF</a:t>
            </a:r>
            <a:r>
              <a:rPr lang="en-US" dirty="0" smtClean="0">
                <a:solidFill>
                  <a:srgbClr val="002060"/>
                </a:solidFill>
              </a:rPr>
              <a:t>”:</a:t>
            </a:r>
            <a:endParaRPr lang="en-US" dirty="0" smtClean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D- duration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I-Intensity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F-frequency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Applies to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both desirable &amp; less desirable behaviors</a:t>
            </a:r>
            <a:endParaRPr lang="en-US" dirty="0" smtClean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Sometimes can be a </a:t>
            </a:r>
            <a:r>
              <a:rPr lang="en-US" dirty="0" smtClean="0">
                <a:solidFill>
                  <a:srgbClr val="002060"/>
                </a:solidFill>
              </a:rPr>
              <a:t>coping mechanism or adaptation in response to specific need.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2052" name="Picture 4" descr="C:\Users\Peter\AppData\Local\Microsoft\Windows\INetCache\IE\AHBUODRK\1024px-Suspension_bridge_pattern_german2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28600"/>
            <a:ext cx="1752600" cy="989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1580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Elements of Space Design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906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		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	</a:t>
            </a:r>
            <a:r>
              <a:rPr lang="en-US" dirty="0">
                <a:solidFill>
                  <a:srgbClr val="002060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	</a:t>
            </a:r>
            <a:r>
              <a:rPr lang="en-US" sz="6700" b="1" dirty="0" smtClean="0">
                <a:solidFill>
                  <a:srgbClr val="002060"/>
                </a:solidFill>
              </a:rPr>
              <a:t>Structure</a:t>
            </a:r>
          </a:p>
          <a:p>
            <a:pPr marL="0" indent="0">
              <a:buNone/>
            </a:pPr>
            <a:endParaRPr lang="en-US" sz="67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6700" b="1" dirty="0" smtClean="0">
                <a:solidFill>
                  <a:srgbClr val="002060"/>
                </a:solidFill>
              </a:rPr>
              <a:t>			Senses</a:t>
            </a:r>
          </a:p>
          <a:p>
            <a:pPr marL="0" indent="0">
              <a:buNone/>
            </a:pPr>
            <a:r>
              <a:rPr lang="en-US" sz="6700" b="1" dirty="0" smtClean="0">
                <a:solidFill>
                  <a:srgbClr val="002060"/>
                </a:solidFill>
              </a:rPr>
              <a:t>	</a:t>
            </a:r>
            <a:endParaRPr lang="en-US" sz="67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6700" b="1" dirty="0" smtClean="0">
                <a:solidFill>
                  <a:srgbClr val="002060"/>
                </a:solidFill>
              </a:rPr>
              <a:t>			</a:t>
            </a:r>
            <a:r>
              <a:rPr lang="en-US" sz="6700" b="1" dirty="0" smtClean="0">
                <a:solidFill>
                  <a:srgbClr val="002060"/>
                </a:solidFill>
              </a:rPr>
              <a:t>Comfort</a:t>
            </a:r>
          </a:p>
          <a:p>
            <a:pPr marL="0" indent="0">
              <a:buNone/>
            </a:pPr>
            <a:r>
              <a:rPr lang="en-US" sz="6700" b="1" dirty="0">
                <a:solidFill>
                  <a:srgbClr val="002060"/>
                </a:solidFill>
              </a:rPr>
              <a:t>	</a:t>
            </a:r>
            <a:r>
              <a:rPr lang="en-US" sz="6700" b="1" dirty="0" smtClean="0">
                <a:solidFill>
                  <a:srgbClr val="002060"/>
                </a:solidFill>
              </a:rPr>
              <a:t>	</a:t>
            </a:r>
          </a:p>
          <a:p>
            <a:pPr marL="0" indent="0">
              <a:buNone/>
            </a:pPr>
            <a:r>
              <a:rPr lang="en-US" sz="6700" b="1" dirty="0" smtClean="0">
                <a:solidFill>
                  <a:srgbClr val="002060"/>
                </a:solidFill>
              </a:rPr>
              <a:t>	</a:t>
            </a:r>
            <a:r>
              <a:rPr lang="en-US" sz="6700" b="1" dirty="0">
                <a:solidFill>
                  <a:srgbClr val="002060"/>
                </a:solidFill>
              </a:rPr>
              <a:t>	</a:t>
            </a:r>
            <a:r>
              <a:rPr lang="en-US" sz="6700" b="1" dirty="0" smtClean="0">
                <a:solidFill>
                  <a:srgbClr val="002060"/>
                </a:solidFill>
              </a:rPr>
              <a:t>	</a:t>
            </a:r>
            <a:r>
              <a:rPr lang="en-US" sz="6700" b="1" dirty="0" smtClean="0">
                <a:solidFill>
                  <a:srgbClr val="002060"/>
                </a:solidFill>
              </a:rPr>
              <a:t>Wonder</a:t>
            </a:r>
          </a:p>
          <a:p>
            <a:pPr marL="0" indent="0">
              <a:buNone/>
            </a:pPr>
            <a:r>
              <a:rPr lang="en-US" sz="6700" b="1" dirty="0" smtClean="0">
                <a:solidFill>
                  <a:srgbClr val="002060"/>
                </a:solidFill>
              </a:rPr>
              <a:t>	</a:t>
            </a:r>
            <a:endParaRPr lang="en-US" sz="67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6700" b="1" dirty="0" smtClean="0">
                <a:solidFill>
                  <a:srgbClr val="002060"/>
                </a:solidFill>
              </a:rPr>
              <a:t>			Surprise</a:t>
            </a:r>
            <a:endParaRPr lang="en-US" sz="6700" b="1" dirty="0" smtClean="0">
              <a:solidFill>
                <a:srgbClr val="002060"/>
              </a:solidFill>
            </a:endParaRPr>
          </a:p>
          <a:p>
            <a:endParaRPr lang="en-US" sz="6700" dirty="0"/>
          </a:p>
        </p:txBody>
      </p:sp>
      <p:pic>
        <p:nvPicPr>
          <p:cNvPr id="3074" name="Picture 2" descr="C:\Users\Peter\AppData\Local\Microsoft\Windows\INetCache\IE\91IENZ0J\estructuras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1371600"/>
            <a:ext cx="914400" cy="811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Peter\AppData\Local\Microsoft\Windows\INetCache\IE\T0K374QQ\5_senses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550" y="2430000"/>
            <a:ext cx="723900" cy="59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Peter\AppData\Local\Microsoft\Windows\INetCache\IE\QF5C0BC9\clipart_blanket[1]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0" y="3200400"/>
            <a:ext cx="990600" cy="765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Peter\AppData\Local\Microsoft\Windows\INetCache\IE\91IENZ0J\giftbox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9648" y="5181600"/>
            <a:ext cx="904052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Peter\AppData\Local\Microsoft\Windows\INetCache\IE\QF5C0BC9\magnifying-41355_960_720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550" y="4419600"/>
            <a:ext cx="866838" cy="63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5187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Structure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Features </a:t>
            </a:r>
            <a:r>
              <a:rPr lang="en-US" dirty="0">
                <a:solidFill>
                  <a:srgbClr val="002060"/>
                </a:solidFill>
              </a:rPr>
              <a:t>of the space </a:t>
            </a:r>
            <a:r>
              <a:rPr lang="en-US" dirty="0" smtClean="0">
                <a:solidFill>
                  <a:srgbClr val="002060"/>
                </a:solidFill>
              </a:rPr>
              <a:t>itself- Built in.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Can include: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Sounds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Textures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Lighting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Air Movement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Colors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P</a:t>
            </a:r>
            <a:r>
              <a:rPr lang="en-US" dirty="0" smtClean="0">
                <a:solidFill>
                  <a:srgbClr val="002060"/>
                </a:solidFill>
              </a:rPr>
              <a:t>atterns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57200"/>
            <a:ext cx="9144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4975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483</Words>
  <Application>Microsoft Office PowerPoint</Application>
  <PresentationFormat>On-screen Show (4:3)</PresentationFormat>
  <Paragraphs>126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Play Spaces that Make “Sense”</vt:lpstr>
      <vt:lpstr>Introductions</vt:lpstr>
      <vt:lpstr>Overview</vt:lpstr>
      <vt:lpstr>Quotes Exercise</vt:lpstr>
      <vt:lpstr>Thinking About Space with Intention</vt:lpstr>
      <vt:lpstr>Visualization Exercise</vt:lpstr>
      <vt:lpstr>Crossing the bridge…  Consider Those w/ Special Needs</vt:lpstr>
      <vt:lpstr>Elements of Space Design</vt:lpstr>
      <vt:lpstr>Structure</vt:lpstr>
      <vt:lpstr>Senses</vt:lpstr>
      <vt:lpstr>Senses cont.</vt:lpstr>
      <vt:lpstr>Senses Bonus*</vt:lpstr>
      <vt:lpstr>Elements of Comfort</vt:lpstr>
      <vt:lpstr>Elements of Comfort, cont.</vt:lpstr>
      <vt:lpstr>Elements of Wonder</vt:lpstr>
      <vt:lpstr>Elements of Wonder Cont.</vt:lpstr>
      <vt:lpstr>Surprise</vt:lpstr>
      <vt:lpstr>Comfort &amp; Wonder Exercise</vt:lpstr>
      <vt:lpstr>Conclusion/ Questions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</dc:title>
  <dc:creator>Peter</dc:creator>
  <cp:lastModifiedBy>Peter</cp:lastModifiedBy>
  <cp:revision>27</cp:revision>
  <dcterms:created xsi:type="dcterms:W3CDTF">2019-02-16T22:52:32Z</dcterms:created>
  <dcterms:modified xsi:type="dcterms:W3CDTF">2019-02-24T23:04:26Z</dcterms:modified>
</cp:coreProperties>
</file>