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5143500" type="screen16x9"/>
  <p:notesSz cx="6858000" cy="9144000"/>
  <p:embeddedFontLst>
    <p:embeddedFont>
      <p:font typeface="Montserrat" panose="020B0604020202020204" charset="0"/>
      <p:regular r:id="rId25"/>
      <p:bold r:id="rId26"/>
      <p:italic r:id="rId27"/>
      <p:boldItalic r:id="rId28"/>
    </p:embeddedFont>
    <p:embeddedFont>
      <p:font typeface="Happy Monkey" panose="020B0604020202020204" charset="0"/>
      <p:regular r:id="rId29"/>
    </p:embeddedFont>
    <p:embeddedFont>
      <p:font typeface="Karla" panose="020B0604020202020204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38476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cbe5ad16c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cbe5ad16c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5985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5ed75ccf_0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5ed75ccf_0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6027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03547fa73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03547fa73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2353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4cbe5ad16c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4cbe5ad16c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218443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4cbe5ad16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4cbe5ad16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64791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503547fa73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503547fa73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09313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5058b45edd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5058b45edd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73280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03547fa73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503547fa73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03281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503547fa73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503547fa73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41721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5058b45edd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5058b45edd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62554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5058b45edd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5058b45edd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2355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058b45edd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5058b45edd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042024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4cbe5ad16c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4cbe5ad16c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9281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03547fa7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503547fa7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22004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4cbe5ad16c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4cbe5ad16c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1836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058b45ed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058b45ed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5026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03547fa73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03547fa73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9401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cbe5ad16c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cbe5ad16c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3111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cbe5ad16c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cbe5ad16c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302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03547fa73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03547fa73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9279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03547fa73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03547fa73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8977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503547fa73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503547fa73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12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l" t="t" r="r" b="b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1" name="Google Shape;11;p2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l" t="t" r="r" b="b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48300" y="3404550"/>
            <a:ext cx="3530700" cy="1182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63" name="Google Shape;63;p11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41000" y="4025300"/>
            <a:ext cx="7845900" cy="519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marL="457200" lvl="0" indent="-228600">
              <a:spcBef>
                <a:spcPts val="360"/>
              </a:spcBef>
              <a:spcAft>
                <a:spcPts val="0"/>
              </a:spcAft>
              <a:buSzPts val="1200"/>
              <a:buNone/>
              <a:defRPr sz="1200"/>
            </a:lvl1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68" name="Google Shape;68;p12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9" name="Google Shape;69;p12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ty">
  <p:cSld name="BLANK_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l" t="t" r="r" b="b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5" name="Google Shape;15;p3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l" t="t" r="r" b="b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48300" y="1583350"/>
            <a:ext cx="3522300" cy="298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6724950" y="3494300"/>
            <a:ext cx="1906200" cy="103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_1_2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l" t="t" r="r" b="b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20" name="Google Shape;20;p4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l" t="t" r="r" b="b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838309" y="1807900"/>
            <a:ext cx="3148200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838250" y="2419350"/>
            <a:ext cx="3148200" cy="225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▸"/>
              <a:defRPr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▹"/>
              <a:defRPr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ig image">
  <p:cSld name="TITLE_1_2_1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>
            <a:off x="209250" y="-9675"/>
            <a:ext cx="3076750" cy="5167075"/>
          </a:xfrm>
          <a:custGeom>
            <a:avLst/>
            <a:gdLst/>
            <a:ahLst/>
            <a:cxnLst/>
            <a:rect l="l" t="t" r="r" b="b"/>
            <a:pathLst>
              <a:path w="123070" h="206683" extrusionOk="0">
                <a:moveTo>
                  <a:pt x="0" y="0"/>
                </a:moveTo>
                <a:lnTo>
                  <a:pt x="0" y="206683"/>
                </a:lnTo>
                <a:lnTo>
                  <a:pt x="123070" y="206545"/>
                </a:lnTo>
                <a:lnTo>
                  <a:pt x="67807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26" name="Google Shape;26;p5"/>
          <p:cNvSpPr/>
          <p:nvPr/>
        </p:nvSpPr>
        <p:spPr>
          <a:xfrm>
            <a:off x="-19350" y="-9675"/>
            <a:ext cx="3076750" cy="5167075"/>
          </a:xfrm>
          <a:custGeom>
            <a:avLst/>
            <a:gdLst/>
            <a:ahLst/>
            <a:cxnLst/>
            <a:rect l="l" t="t" r="r" b="b"/>
            <a:pathLst>
              <a:path w="123070" h="206683" extrusionOk="0">
                <a:moveTo>
                  <a:pt x="0" y="0"/>
                </a:moveTo>
                <a:lnTo>
                  <a:pt x="0" y="206683"/>
                </a:lnTo>
                <a:lnTo>
                  <a:pt x="123070" y="206545"/>
                </a:lnTo>
                <a:lnTo>
                  <a:pt x="67807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609704" y="4116875"/>
            <a:ext cx="1609800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1" name="Google Shape;31;p6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2" name="Google Shape;32;p6"/>
          <p:cNvSpPr txBox="1"/>
          <p:nvPr/>
        </p:nvSpPr>
        <p:spPr>
          <a:xfrm>
            <a:off x="799645" y="1612075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  <a:endParaRPr sz="7200">
              <a:solidFill>
                <a:srgbClr val="B7B7B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838250" y="2419350"/>
            <a:ext cx="5324100" cy="225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Font typeface="Montserrat"/>
              <a:buChar char="▸"/>
              <a:defRPr sz="2400"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▹"/>
              <a:defRPr sz="2400"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▹"/>
              <a:defRPr sz="2400"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●"/>
              <a:defRPr sz="2400"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○"/>
              <a:defRPr sz="2400"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■"/>
              <a:defRPr sz="2400"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●"/>
              <a:defRPr sz="2400"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○"/>
              <a:defRPr sz="2400"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Font typeface="Montserrat"/>
              <a:buChar char="■"/>
              <a:defRPr sz="24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7" name="Google Shape;37;p7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838350" y="1807900"/>
            <a:ext cx="5324100" cy="48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838250" y="2419350"/>
            <a:ext cx="5324100" cy="2255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SzPts val="1600"/>
              <a:buChar char="▸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▹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▹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43" name="Google Shape;43;p8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841000" y="1884100"/>
            <a:ext cx="4801500" cy="409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1"/>
          </p:nvPr>
        </p:nvSpPr>
        <p:spPr>
          <a:xfrm>
            <a:off x="841001" y="2492425"/>
            <a:ext cx="2671800" cy="2433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SzPts val="1600"/>
              <a:buChar char="▸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▹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▹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2"/>
          </p:nvPr>
        </p:nvSpPr>
        <p:spPr>
          <a:xfrm>
            <a:off x="3673842" y="2492425"/>
            <a:ext cx="2671800" cy="2433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SzPts val="1600"/>
              <a:buChar char="▸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▹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▹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0" name="Google Shape;50;p9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41000" y="1884100"/>
            <a:ext cx="4801500" cy="409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841000" y="2515375"/>
            <a:ext cx="1988700" cy="24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▸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2931575" y="2515375"/>
            <a:ext cx="1988700" cy="24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▸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3"/>
          </p:nvPr>
        </p:nvSpPr>
        <p:spPr>
          <a:xfrm>
            <a:off x="5022150" y="2515375"/>
            <a:ext cx="1988700" cy="24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▸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/>
          <p:nvPr/>
        </p:nvSpPr>
        <p:spPr>
          <a:xfrm>
            <a:off x="22860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8" name="Google Shape;58;p10"/>
          <p:cNvSpPr/>
          <p:nvPr/>
        </p:nvSpPr>
        <p:spPr>
          <a:xfrm>
            <a:off x="0" y="-10437"/>
            <a:ext cx="8229315" cy="5164387"/>
          </a:xfrm>
          <a:custGeom>
            <a:avLst/>
            <a:gdLst/>
            <a:ahLst/>
            <a:cxnLst/>
            <a:rect l="l" t="t" r="r" b="b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41000" y="1884100"/>
            <a:ext cx="4801500" cy="409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00BCD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1884100"/>
            <a:ext cx="5185200" cy="4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12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2495550"/>
            <a:ext cx="5185200" cy="22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30200">
              <a:spcBef>
                <a:spcPts val="60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Karla"/>
              <a:buChar char="▸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Karla"/>
              <a:buChar char="▹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Karla"/>
              <a:buChar char="▹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Karla"/>
              <a:buChar char="●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Karla"/>
              <a:buChar char="○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Karla"/>
              <a:buChar char="■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Karla"/>
              <a:buChar char="●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Karla"/>
              <a:buChar char="○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600"/>
              <a:buFont typeface="Karla"/>
              <a:buChar char="■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>
            <a:spLocks noGrp="1"/>
          </p:cNvSpPr>
          <p:nvPr>
            <p:ph type="ctrTitle"/>
          </p:nvPr>
        </p:nvSpPr>
        <p:spPr>
          <a:xfrm>
            <a:off x="245550" y="3404550"/>
            <a:ext cx="4794600" cy="118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Movement in the Classroom- Impact on Reading Fluency</a:t>
            </a:r>
            <a:endParaRPr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Gabrielle Browning</a:t>
            </a:r>
            <a:endParaRPr sz="1800" b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72757" y="1259200"/>
            <a:ext cx="3408975" cy="262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/>
          <p:nvPr/>
        </p:nvSpPr>
        <p:spPr>
          <a:xfrm>
            <a:off x="262475" y="1185300"/>
            <a:ext cx="7069200" cy="35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the last day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▹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Each student was given one minute to read as many words correctly as they could on the same Raz-Kids Reading Fluency Benchmark Passage.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▹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was to determine if movement in the classroom increases reading fluency levels among students with disabilities.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compared reading fluency scores before and after the intervention took place.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measured the efficiency dance and movement has on students with disabilities in elementary school.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4"/>
          <p:cNvSpPr txBox="1">
            <a:spLocks noGrp="1"/>
          </p:cNvSpPr>
          <p:nvPr>
            <p:ph type="title" idx="4294967295"/>
          </p:nvPr>
        </p:nvSpPr>
        <p:spPr>
          <a:xfrm>
            <a:off x="2698500" y="412474"/>
            <a:ext cx="3747000" cy="62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BCD4"/>
                </a:solidFill>
                <a:latin typeface="Karla" panose="020B0604020202020204" charset="0"/>
              </a:rPr>
              <a:t>After implementing </a:t>
            </a:r>
            <a:endParaRPr sz="2400" dirty="0">
              <a:solidFill>
                <a:srgbClr val="00BCD4"/>
              </a:solidFill>
              <a:latin typeface="Karla" panose="020B060402020202020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BCD4"/>
                </a:solidFill>
                <a:latin typeface="Karla" panose="020B0604020202020204" charset="0"/>
              </a:rPr>
              <a:t>the intervention</a:t>
            </a:r>
            <a:endParaRPr sz="2400" dirty="0">
              <a:solidFill>
                <a:srgbClr val="00BCD4"/>
              </a:solidFill>
              <a:latin typeface="Karla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>
            <a:spLocks noGrp="1"/>
          </p:cNvSpPr>
          <p:nvPr>
            <p:ph type="title" idx="4294967295"/>
          </p:nvPr>
        </p:nvSpPr>
        <p:spPr>
          <a:xfrm>
            <a:off x="968100" y="1887600"/>
            <a:ext cx="7207800" cy="136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chemeClr val="lt1"/>
                </a:solidFill>
                <a:latin typeface="Happy Monkey"/>
                <a:ea typeface="Happy Monkey"/>
                <a:cs typeface="Happy Monkey"/>
                <a:sym typeface="Happy Monkey"/>
              </a:rPr>
              <a:t>Results</a:t>
            </a:r>
            <a:endParaRPr sz="7200">
              <a:solidFill>
                <a:schemeClr val="lt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CD4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>
            <a:spLocks noGrp="1"/>
          </p:cNvSpPr>
          <p:nvPr>
            <p:ph type="title"/>
          </p:nvPr>
        </p:nvSpPr>
        <p:spPr>
          <a:xfrm>
            <a:off x="3105750" y="76200"/>
            <a:ext cx="2932500" cy="62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BCD4"/>
                </a:solidFill>
                <a:latin typeface="Karla" panose="020B0604020202020204" charset="0"/>
              </a:rPr>
              <a:t>Pre-Test Results</a:t>
            </a:r>
            <a:endParaRPr sz="2400" dirty="0">
              <a:solidFill>
                <a:srgbClr val="00BCD4"/>
              </a:solidFill>
              <a:latin typeface="Karla" panose="020B0604020202020204" charset="0"/>
            </a:endParaRPr>
          </a:p>
        </p:txBody>
      </p:sp>
      <p:pic>
        <p:nvPicPr>
          <p:cNvPr id="144" name="Google Shape;144;p26" title="Points scored"/>
          <p:cNvPicPr preferRelativeResize="0"/>
          <p:nvPr/>
        </p:nvPicPr>
        <p:blipFill rotWithShape="1">
          <a:blip r:embed="rId3">
            <a:alphaModFix/>
          </a:blip>
          <a:srcRect t="10809"/>
          <a:stretch/>
        </p:blipFill>
        <p:spPr>
          <a:xfrm>
            <a:off x="0" y="1292424"/>
            <a:ext cx="7022499" cy="3872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CD4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>
            <a:spLocks noGrp="1"/>
          </p:cNvSpPr>
          <p:nvPr>
            <p:ph type="title"/>
          </p:nvPr>
        </p:nvSpPr>
        <p:spPr>
          <a:xfrm>
            <a:off x="2856075" y="76200"/>
            <a:ext cx="3182100" cy="62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BCD4"/>
                </a:solidFill>
                <a:latin typeface="Karla" panose="020B0604020202020204" charset="0"/>
              </a:rPr>
              <a:t>Post-Test Results</a:t>
            </a:r>
            <a:endParaRPr sz="2400" dirty="0">
              <a:solidFill>
                <a:srgbClr val="00BCD4"/>
              </a:solidFill>
              <a:latin typeface="Karla" panose="020B0604020202020204" charset="0"/>
            </a:endParaRPr>
          </a:p>
        </p:txBody>
      </p:sp>
      <p:pic>
        <p:nvPicPr>
          <p:cNvPr id="150" name="Google Shape;150;p27" title="Points scored"/>
          <p:cNvPicPr preferRelativeResize="0"/>
          <p:nvPr/>
        </p:nvPicPr>
        <p:blipFill rotWithShape="1">
          <a:blip r:embed="rId3">
            <a:alphaModFix/>
          </a:blip>
          <a:srcRect t="10120"/>
          <a:stretch/>
        </p:blipFill>
        <p:spPr>
          <a:xfrm>
            <a:off x="0" y="1252325"/>
            <a:ext cx="7022499" cy="390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/>
          <p:nvPr/>
        </p:nvSpPr>
        <p:spPr>
          <a:xfrm>
            <a:off x="262475" y="1185300"/>
            <a:ext cx="7069200" cy="35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Reading fluency levels improved for one of the three students.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 went from having 61% reading fluency to 96%.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▹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Before the intervention took place he read 18 words per minute, only getting 11 words correctly.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▹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 the four weeks, he read 28 words per minute and getting 27 words correct.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other student’s levels did not improve, but did not decrease enough to show academic harm.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▹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 1 decreased by 7%.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▹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 2 decreased by 4%.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" name="Google Shape;156;p28"/>
          <p:cNvSpPr txBox="1">
            <a:spLocks noGrp="1"/>
          </p:cNvSpPr>
          <p:nvPr>
            <p:ph type="title" idx="4294967295"/>
          </p:nvPr>
        </p:nvSpPr>
        <p:spPr>
          <a:xfrm>
            <a:off x="3053550" y="76200"/>
            <a:ext cx="3036900" cy="62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BCD4"/>
                </a:solidFill>
                <a:latin typeface="Karla" panose="020B0604020202020204" charset="0"/>
              </a:rPr>
              <a:t>Results Explained</a:t>
            </a:r>
            <a:endParaRPr sz="2400" dirty="0">
              <a:solidFill>
                <a:srgbClr val="00BCD4"/>
              </a:solidFill>
              <a:latin typeface="Karla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9"/>
          <p:cNvSpPr txBox="1"/>
          <p:nvPr/>
        </p:nvSpPr>
        <p:spPr>
          <a:xfrm>
            <a:off x="301350" y="476700"/>
            <a:ext cx="6947100" cy="47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206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Times New Roman"/>
              <a:buChar char="▸"/>
            </a:pPr>
            <a:r>
              <a:rPr lang="en" sz="1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Small sample size</a:t>
            </a:r>
            <a:endParaRPr sz="14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206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Times New Roman"/>
              <a:buChar char="▹"/>
            </a:pPr>
            <a:r>
              <a:rPr lang="en" sz="1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only had three students participate. </a:t>
            </a:r>
            <a:endParaRPr sz="14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206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Times New Roman"/>
              <a:buChar char="▹"/>
            </a:pPr>
            <a:r>
              <a:rPr lang="en" sz="1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results might have differed if there were more students and a wider range of reading levels.</a:t>
            </a:r>
            <a:endParaRPr sz="14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0675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Times New Roman"/>
              <a:buChar char="▸"/>
            </a:pPr>
            <a:r>
              <a:rPr lang="en" sz="1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Limited time</a:t>
            </a:r>
            <a:endParaRPr sz="14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206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Times New Roman"/>
              <a:buChar char="▹"/>
            </a:pPr>
            <a:r>
              <a:rPr lang="en" sz="1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had </a:t>
            </a:r>
            <a:r>
              <a:rPr lang="en" sz="145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trouble getting into the school so I had limited time to conduct research.</a:t>
            </a:r>
            <a:endParaRPr sz="14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206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Times New Roman"/>
              <a:buChar char="▹"/>
            </a:pPr>
            <a:r>
              <a:rPr lang="en" sz="1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had exactly four weeks to test, implement, and retest students. </a:t>
            </a:r>
            <a:endParaRPr sz="14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0675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Times New Roman"/>
              <a:buChar char="▸"/>
            </a:pPr>
            <a:r>
              <a:rPr lang="en" sz="1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Access</a:t>
            </a:r>
            <a:endParaRPr sz="14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206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Times New Roman"/>
              <a:buChar char="▹"/>
            </a:pPr>
            <a:r>
              <a:rPr lang="en" sz="1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Since this looks specifically into reading fluency, I could only observe and implement during ELAR time, which was only allowed 30 minutes a day.</a:t>
            </a:r>
            <a:endParaRPr sz="14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206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Times New Roman"/>
              <a:buChar char="▹"/>
            </a:pPr>
            <a:r>
              <a:rPr lang="en" sz="1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had to make sure the lesson was focused around fluency rather than another area such as comprehension. </a:t>
            </a:r>
            <a:endParaRPr sz="14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20675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Times New Roman"/>
              <a:buChar char="▸"/>
            </a:pPr>
            <a:r>
              <a:rPr lang="en" sz="1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Self-reported data</a:t>
            </a:r>
            <a:endParaRPr sz="14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206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Times New Roman"/>
              <a:buChar char="▹"/>
            </a:pPr>
            <a:r>
              <a:rPr lang="en" sz="1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pre and post test was done by the teacher. </a:t>
            </a:r>
            <a:endParaRPr sz="14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206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Times New Roman"/>
              <a:buChar char="▹"/>
            </a:pPr>
            <a:r>
              <a:rPr lang="en" sz="1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was not in the class full time and the teacher did fluency tests every week on her own schedule. </a:t>
            </a:r>
            <a:endParaRPr sz="14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2067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"/>
              <a:buFont typeface="Times New Roman"/>
              <a:buChar char="▹"/>
            </a:pPr>
            <a:r>
              <a:rPr lang="en" sz="145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Therefore, the data was not independently verified.</a:t>
            </a:r>
            <a:endParaRPr sz="145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2" name="Google Shape;162;p29"/>
          <p:cNvSpPr txBox="1">
            <a:spLocks noGrp="1"/>
          </p:cNvSpPr>
          <p:nvPr>
            <p:ph type="title" idx="4294967295"/>
          </p:nvPr>
        </p:nvSpPr>
        <p:spPr>
          <a:xfrm>
            <a:off x="3546450" y="76200"/>
            <a:ext cx="2051100" cy="62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BCD4"/>
                </a:solidFill>
                <a:latin typeface="Karla" panose="020B0604020202020204" charset="0"/>
              </a:rPr>
              <a:t>Limitations</a:t>
            </a:r>
            <a:endParaRPr sz="2400" dirty="0">
              <a:solidFill>
                <a:srgbClr val="00BCD4"/>
              </a:solidFill>
              <a:latin typeface="Karla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0"/>
          <p:cNvSpPr txBox="1"/>
          <p:nvPr/>
        </p:nvSpPr>
        <p:spPr>
          <a:xfrm>
            <a:off x="685800" y="1789050"/>
            <a:ext cx="6887700" cy="15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incorporating dance and movement into the curriculum 30 minutes a week, the students were able to work on reading fluency without the pressure assignments and typical school work provides.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1"/>
          <p:cNvSpPr txBox="1">
            <a:spLocks noGrp="1"/>
          </p:cNvSpPr>
          <p:nvPr>
            <p:ph type="title" idx="4294967295"/>
          </p:nvPr>
        </p:nvSpPr>
        <p:spPr>
          <a:xfrm>
            <a:off x="0" y="1432650"/>
            <a:ext cx="9144000" cy="227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>
                <a:solidFill>
                  <a:schemeClr val="lt1"/>
                </a:solidFill>
                <a:latin typeface="Happy Monkey"/>
                <a:ea typeface="Happy Monkey"/>
                <a:cs typeface="Happy Monkey"/>
                <a:sym typeface="Happy Monkey"/>
              </a:rPr>
              <a:t>Future Research</a:t>
            </a:r>
            <a:endParaRPr sz="6800">
              <a:solidFill>
                <a:schemeClr val="lt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2"/>
          <p:cNvSpPr txBox="1"/>
          <p:nvPr/>
        </p:nvSpPr>
        <p:spPr>
          <a:xfrm>
            <a:off x="301350" y="552900"/>
            <a:ext cx="7069200" cy="45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Extend the amount of time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▹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Increase from 30 minutes once a week to 20 minutes three times a week.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▹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Increase from four weeks to eight weeks.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than just learning disabilities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▹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Take data on students with other disabilities such as autism, down syndrome, ADHD, ID, etc.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 ages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▹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 and take data on another grade, whether that be higher or lower.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 reading levels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▹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Implement and take data on students with higher than a kinder or first grade reading level.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3"/>
          <p:cNvSpPr txBox="1">
            <a:spLocks noGrp="1"/>
          </p:cNvSpPr>
          <p:nvPr>
            <p:ph type="title" idx="4294967295"/>
          </p:nvPr>
        </p:nvSpPr>
        <p:spPr>
          <a:xfrm>
            <a:off x="0" y="1432650"/>
            <a:ext cx="9144000" cy="227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800">
                <a:solidFill>
                  <a:schemeClr val="lt1"/>
                </a:solidFill>
                <a:latin typeface="Happy Monkey"/>
                <a:ea typeface="Happy Monkey"/>
                <a:cs typeface="Happy Monkey"/>
                <a:sym typeface="Happy Monkey"/>
              </a:rPr>
              <a:t>How can this help teachers?</a:t>
            </a:r>
            <a:endParaRPr sz="6800">
              <a:solidFill>
                <a:schemeClr val="lt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0" y="754500"/>
            <a:ext cx="7125600" cy="42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▸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EURECA stands for ‘Enhancing Undergraduate Research Endeavors &amp; Creating Activities’. 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▸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order to conduct research with the funding of EURECA you submit an application to members of the </a:t>
            </a: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Undergraduate Research Advisory and Assessment Committees, and a panel of faculty peers.</a:t>
            </a:r>
            <a:r>
              <a:rPr lang="en" sz="1800">
                <a:solidFill>
                  <a:srgbClr val="444444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800">
              <a:solidFill>
                <a:srgbClr val="444444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▹"/>
            </a:pP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These members evaluate the proposals and make recommendations to the Director of Undergraduate Research.</a:t>
            </a:r>
            <a:r>
              <a:rPr lang="en" sz="18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sz="1800">
              <a:solidFill>
                <a:srgbClr val="00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▸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Requirements: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▹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Minimum 2.75 GPA. 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▹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Take an additional class which elaborated on how to conduct research.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▹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Attend all EURECA workshops, presentations, and forums.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▹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 results of your project at forums.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3399450" y="188875"/>
            <a:ext cx="2345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00BCD4"/>
                </a:solidFill>
                <a:latin typeface="Karla"/>
                <a:ea typeface="Karla"/>
                <a:cs typeface="Karla"/>
                <a:sym typeface="Karla"/>
              </a:rPr>
              <a:t>EURECA</a:t>
            </a:r>
            <a:endParaRPr sz="2400" b="1" dirty="0">
              <a:solidFill>
                <a:srgbClr val="00BCD4"/>
              </a:solidFill>
              <a:latin typeface="Karla"/>
              <a:ea typeface="Karla"/>
              <a:cs typeface="Karla"/>
              <a:sym typeface="Karl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4"/>
          <p:cNvSpPr txBox="1">
            <a:spLocks noGrp="1"/>
          </p:cNvSpPr>
          <p:nvPr>
            <p:ph type="body" idx="1"/>
          </p:nvPr>
        </p:nvSpPr>
        <p:spPr>
          <a:xfrm>
            <a:off x="644450" y="1023900"/>
            <a:ext cx="6899400" cy="30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teachers, it can be difficult to implement another intervention for one student when you already have so many in place. 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3556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▸"/>
            </a:pPr>
            <a:r>
              <a:rPr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takes time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▹"/>
            </a:pPr>
            <a:r>
              <a:rPr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 to plan 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▹"/>
            </a:pPr>
            <a:r>
              <a:rPr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 to implement 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▹"/>
            </a:pPr>
            <a:r>
              <a:rPr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 to check for progress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▸"/>
            </a:pPr>
            <a:r>
              <a:rPr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have 20+ other students you have to plan for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▸"/>
            </a:pPr>
            <a:r>
              <a:rPr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Your student may be reluctant to be apart of another intervention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8" name="Google Shape;188;p34"/>
          <p:cNvSpPr txBox="1">
            <a:spLocks noGrp="1"/>
          </p:cNvSpPr>
          <p:nvPr>
            <p:ph type="title"/>
          </p:nvPr>
        </p:nvSpPr>
        <p:spPr>
          <a:xfrm>
            <a:off x="3133350" y="228600"/>
            <a:ext cx="2877300" cy="62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BCD4"/>
                </a:solidFill>
                <a:latin typeface="Karla" panose="020B0604020202020204" charset="0"/>
              </a:rPr>
              <a:t>Initial Concerns</a:t>
            </a:r>
            <a:endParaRPr sz="2400" dirty="0">
              <a:solidFill>
                <a:srgbClr val="00BCD4"/>
              </a:solidFill>
              <a:latin typeface="Karla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5"/>
          <p:cNvSpPr txBox="1">
            <a:spLocks noGrp="1"/>
          </p:cNvSpPr>
          <p:nvPr>
            <p:ph type="body" idx="1"/>
          </p:nvPr>
        </p:nvSpPr>
        <p:spPr>
          <a:xfrm>
            <a:off x="346250" y="1047750"/>
            <a:ext cx="6973800" cy="37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However, this is an intervention you don't have to do additional planning than you already do for lessons.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355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can be easily added into your </a:t>
            </a:r>
            <a:r>
              <a:rPr lang="en" sz="2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lesson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Every student in your class can be </a:t>
            </a:r>
            <a:r>
              <a:rPr lang="en" sz="2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involved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student won’t have a clue this is to help them 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</a:t>
            </a:r>
            <a:r>
              <a:rPr lang="en" sz="200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fluency</a:t>
            </a:r>
            <a:endParaRPr sz="20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4" name="Google Shape;194;p35"/>
          <p:cNvSpPr txBox="1">
            <a:spLocks noGrp="1"/>
          </p:cNvSpPr>
          <p:nvPr>
            <p:ph type="title"/>
          </p:nvPr>
        </p:nvSpPr>
        <p:spPr>
          <a:xfrm>
            <a:off x="2171700" y="228600"/>
            <a:ext cx="4800600" cy="62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BCD4"/>
                </a:solidFill>
                <a:latin typeface="Karla" panose="020B0604020202020204" charset="0"/>
              </a:rPr>
              <a:t>How can this help teachers?</a:t>
            </a:r>
            <a:endParaRPr sz="2400" dirty="0">
              <a:solidFill>
                <a:srgbClr val="00BCD4"/>
              </a:solidFill>
              <a:latin typeface="Karla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6"/>
          <p:cNvSpPr txBox="1">
            <a:spLocks noGrp="1"/>
          </p:cNvSpPr>
          <p:nvPr>
            <p:ph type="title" idx="4294967295"/>
          </p:nvPr>
        </p:nvSpPr>
        <p:spPr>
          <a:xfrm>
            <a:off x="1720950" y="1887600"/>
            <a:ext cx="5702100" cy="136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chemeClr val="lt1"/>
                </a:solidFill>
                <a:latin typeface="Happy Monkey"/>
                <a:ea typeface="Happy Monkey"/>
                <a:cs typeface="Happy Monkey"/>
                <a:sym typeface="Happy Monkey"/>
              </a:rPr>
              <a:t>Questions?</a:t>
            </a:r>
            <a:endParaRPr sz="7200">
              <a:solidFill>
                <a:schemeClr val="lt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CD4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26381" y="474182"/>
            <a:ext cx="7011418" cy="4827283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Char char="▸"/>
            </a:pPr>
            <a:r>
              <a:rPr lang="en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Rhythm Works is a r</a:t>
            </a:r>
            <a:r>
              <a:rPr lang="en-US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</a:t>
            </a:r>
            <a:r>
              <a:rPr lang="en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ythm and dance program that incorperates evidence-based practices from sensory intergration, applications to phusical skills, and behavioral strategies.</a:t>
            </a:r>
            <a:endParaRPr sz="17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365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Char char="▸"/>
            </a:pPr>
            <a:r>
              <a:rPr lang="en" sz="17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 learned how to</a:t>
            </a:r>
            <a:endParaRPr sz="17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Char char="▹"/>
            </a:pPr>
            <a:r>
              <a:rPr lang="en" sz="17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Identify &amp; demonstrate developmentally appropriate choreography structure.</a:t>
            </a:r>
            <a:endParaRPr sz="17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Char char="▹"/>
            </a:pPr>
            <a:r>
              <a:rPr lang="en" sz="17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Choose activities/games that incorporate skills from the 5 developmental domains (motor, cognitive, self-help, social-emotional, communication) based on student skill level.</a:t>
            </a:r>
            <a:endParaRPr sz="17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Char char="▹"/>
            </a:pPr>
            <a:r>
              <a:rPr lang="en" sz="17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Identify and replicate rhythm patterns, musical sentences, and music theory/structure.</a:t>
            </a:r>
            <a:endParaRPr sz="17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Char char="▹"/>
            </a:pPr>
            <a:r>
              <a:rPr lang="en" sz="17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Identify antecedents, behaviors, &amp; consequences, and effectively encourage desired adaptive responses.</a:t>
            </a:r>
            <a:endParaRPr sz="17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Char char="▹"/>
            </a:pPr>
            <a:r>
              <a:rPr lang="en" sz="17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Recognize the “learner-type” of </a:t>
            </a:r>
            <a:r>
              <a:rPr lang="en" sz="17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each student </a:t>
            </a:r>
            <a:r>
              <a:rPr lang="en" sz="17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and demonstrate the most complementary “teaching styles.”</a:t>
            </a:r>
            <a:endParaRPr sz="17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Char char="▹"/>
            </a:pPr>
            <a:r>
              <a:rPr lang="en" sz="17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Identify physical and cognitive challenges and demonstrate modifications of content based on the abilities of each student.</a:t>
            </a:r>
            <a:endParaRPr sz="17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3399450" y="137505"/>
            <a:ext cx="2345100" cy="5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00BCD4"/>
                </a:solidFill>
                <a:latin typeface="Karla"/>
                <a:ea typeface="Karla"/>
                <a:cs typeface="Karla"/>
                <a:sym typeface="Karla"/>
              </a:rPr>
              <a:t>Rhythm Works</a:t>
            </a:r>
            <a:endParaRPr sz="2400" b="1" dirty="0">
              <a:solidFill>
                <a:srgbClr val="00BCD4"/>
              </a:solidFill>
              <a:latin typeface="Karla"/>
              <a:ea typeface="Karla"/>
              <a:cs typeface="Karla"/>
              <a:sym typeface="Karl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CD4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 idx="4294967295"/>
          </p:nvPr>
        </p:nvSpPr>
        <p:spPr>
          <a:xfrm>
            <a:off x="968100" y="1887600"/>
            <a:ext cx="7207800" cy="136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chemeClr val="lt1"/>
                </a:solidFill>
                <a:latin typeface="Happy Monkey"/>
                <a:ea typeface="Happy Monkey"/>
                <a:cs typeface="Happy Monkey"/>
                <a:sym typeface="Happy Monkey"/>
              </a:rPr>
              <a:t>Prior research</a:t>
            </a:r>
            <a:endParaRPr sz="7200">
              <a:solidFill>
                <a:schemeClr val="lt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0" y="350400"/>
            <a:ext cx="7353300" cy="444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Reading fluency is an imperative and fundamental skill used throughout PK-12</a:t>
            </a:r>
            <a:r>
              <a:rPr lang="en" sz="2000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</a:t>
            </a: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grade, as well as long after they graduate.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Reading fluency is often challenging for students with disabilities.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▹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causes students to feel intimidated, discouraged, and unmotivated by the thought of reading.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article “Two Methods for Developing Fluency” (Murray 1999)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▹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Teachers are told repeated reading and voluntary reading could improve reading fluency.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1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▹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Both explanations a key point is to have the kids engaged and motivated or neither of these methods will work.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210800" y="372300"/>
            <a:ext cx="6927000" cy="439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According to the National Center for Education Statistics [NCES]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▹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35% of students perform at or above proficient on standardized reading tests.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▹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 to 68% of students with disabilities read below the basic level. </a:t>
            </a:r>
            <a:endParaRPr sz="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state of New York during the 2011-2012 school year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2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▹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Four out of the five students were not meeting the benchmark for the fluency (Cotter 2012).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556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 research found “early movement experiences are beneficial to optimal brain development” (Gabbard 1998).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is what inspired my research.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Finding the benefits and correlation of movement and reading.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title" idx="4294967295"/>
          </p:nvPr>
        </p:nvSpPr>
        <p:spPr>
          <a:xfrm>
            <a:off x="968100" y="1887600"/>
            <a:ext cx="7207800" cy="1368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chemeClr val="lt1"/>
                </a:solidFill>
                <a:latin typeface="Happy Monkey"/>
                <a:ea typeface="Happy Monkey"/>
                <a:cs typeface="Happy Monkey"/>
                <a:sym typeface="Happy Monkey"/>
              </a:rPr>
              <a:t>My Method</a:t>
            </a:r>
            <a:endParaRPr sz="7200">
              <a:solidFill>
                <a:schemeClr val="lt1"/>
              </a:solidFill>
              <a:latin typeface="Happy Monkey"/>
              <a:ea typeface="Happy Monkey"/>
              <a:cs typeface="Happy Monkey"/>
              <a:sym typeface="Happy Monkey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>
            <a:spLocks noGrp="1"/>
          </p:cNvSpPr>
          <p:nvPr>
            <p:ph type="body" idx="1"/>
          </p:nvPr>
        </p:nvSpPr>
        <p:spPr>
          <a:xfrm>
            <a:off x="697800" y="1367250"/>
            <a:ext cx="6927000" cy="24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Received approval from Institutional Review Board (IRB).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Completed National Institutes of Health (NIH) training.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Found a school and special education class to allow this research to be conducted. </a:t>
            </a:r>
            <a:endParaRPr sz="2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▹"/>
            </a:pPr>
            <a:r>
              <a:rPr lang="en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Within that class each student was given one minute to read as many words correctly as they could on a Raz-Kids Reading Fluency Benchmark Passage.</a:t>
            </a:r>
            <a:endParaRPr sz="2000"/>
          </a:p>
        </p:txBody>
      </p:sp>
      <p:sp>
        <p:nvSpPr>
          <p:cNvPr id="121" name="Google Shape;121;p22"/>
          <p:cNvSpPr txBox="1">
            <a:spLocks noGrp="1"/>
          </p:cNvSpPr>
          <p:nvPr>
            <p:ph type="title"/>
          </p:nvPr>
        </p:nvSpPr>
        <p:spPr>
          <a:xfrm>
            <a:off x="2698500" y="412474"/>
            <a:ext cx="3747000" cy="62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BCD4"/>
                </a:solidFill>
                <a:latin typeface="Karla" panose="020B0604020202020204" charset="0"/>
              </a:rPr>
              <a:t>Before implementing </a:t>
            </a:r>
            <a:endParaRPr sz="2400" dirty="0">
              <a:solidFill>
                <a:srgbClr val="00BCD4"/>
              </a:solidFill>
              <a:latin typeface="Karla" panose="020B060402020202020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BCD4"/>
                </a:solidFill>
                <a:latin typeface="Karla" panose="020B0604020202020204" charset="0"/>
              </a:rPr>
              <a:t>the intervention</a:t>
            </a:r>
            <a:endParaRPr sz="2400" dirty="0">
              <a:solidFill>
                <a:srgbClr val="00BCD4"/>
              </a:solidFill>
              <a:latin typeface="Karla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>
            <a:spLocks noGrp="1"/>
          </p:cNvSpPr>
          <p:nvPr>
            <p:ph type="body" idx="1"/>
          </p:nvPr>
        </p:nvSpPr>
        <p:spPr>
          <a:xfrm>
            <a:off x="697800" y="826200"/>
            <a:ext cx="6927000" cy="410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30 minutes each week dance and movement was incorporated into the reading curriculum.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provided students with the necessary equipment to make learning fun by appealing to their fun side.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▸"/>
            </a:pP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 looked to answer two questions: 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Will movement in the classroom increase reading fluency levels among students with disabilities</a:t>
            </a:r>
            <a:r>
              <a:rPr lang="en" sz="2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  <a:endParaRPr lang="en"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endParaRPr lang="en" sz="20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3716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AutoNum type="arabicPeriod"/>
            </a:pPr>
            <a:r>
              <a:rPr lang="en" sz="2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students with disabilities’ rate of change for </a:t>
            </a:r>
            <a:r>
              <a:rPr lang="en" sz="20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their </a:t>
            </a:r>
            <a:r>
              <a:rPr lang="en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reading fluency levels compare to students who did not use movement during their classroom lessons? </a:t>
            </a:r>
            <a:endParaRPr sz="20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" name="Google Shape;127;p23"/>
          <p:cNvSpPr txBox="1">
            <a:spLocks noGrp="1"/>
          </p:cNvSpPr>
          <p:nvPr>
            <p:ph type="title"/>
          </p:nvPr>
        </p:nvSpPr>
        <p:spPr>
          <a:xfrm>
            <a:off x="2124450" y="228600"/>
            <a:ext cx="4895100" cy="62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BCD4"/>
                </a:solidFill>
                <a:latin typeface="Karla" panose="020B0604020202020204" charset="0"/>
              </a:rPr>
              <a:t>Conducting the intervention</a:t>
            </a:r>
            <a:endParaRPr sz="2400" dirty="0">
              <a:solidFill>
                <a:srgbClr val="00BCD4"/>
              </a:solidFill>
              <a:latin typeface="Karla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wal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1161</Words>
  <Application>Microsoft Office PowerPoint</Application>
  <PresentationFormat>On-screen Show (16:9)</PresentationFormat>
  <Paragraphs>119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Montserrat</vt:lpstr>
      <vt:lpstr>Times New Roman</vt:lpstr>
      <vt:lpstr>Happy Monkey</vt:lpstr>
      <vt:lpstr>Karla</vt:lpstr>
      <vt:lpstr>Arial</vt:lpstr>
      <vt:lpstr>Cadwal template</vt:lpstr>
      <vt:lpstr>Movement in the Classroom- Impact on Reading Fluency Gabrielle Browning</vt:lpstr>
      <vt:lpstr>PowerPoint Presentation</vt:lpstr>
      <vt:lpstr>PowerPoint Presentation</vt:lpstr>
      <vt:lpstr>Prior research</vt:lpstr>
      <vt:lpstr>PowerPoint Presentation</vt:lpstr>
      <vt:lpstr>PowerPoint Presentation</vt:lpstr>
      <vt:lpstr>My Method</vt:lpstr>
      <vt:lpstr>Before implementing  the intervention</vt:lpstr>
      <vt:lpstr>Conducting the intervention</vt:lpstr>
      <vt:lpstr>After implementing  the intervention</vt:lpstr>
      <vt:lpstr>Results</vt:lpstr>
      <vt:lpstr>Pre-Test Results</vt:lpstr>
      <vt:lpstr>Post-Test Results</vt:lpstr>
      <vt:lpstr>Results Explained</vt:lpstr>
      <vt:lpstr>Limitations</vt:lpstr>
      <vt:lpstr>PowerPoint Presentation</vt:lpstr>
      <vt:lpstr>Future Research</vt:lpstr>
      <vt:lpstr>PowerPoint Presentation</vt:lpstr>
      <vt:lpstr>How can this help teachers?</vt:lpstr>
      <vt:lpstr>Initial Concerns</vt:lpstr>
      <vt:lpstr>How can this help teachers?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Movement in the Classroom- Impact on Reading Fluency Gabrielle Browning</dc:title>
  <cp:lastModifiedBy>Gabby Browning</cp:lastModifiedBy>
  <cp:revision>9</cp:revision>
  <dcterms:modified xsi:type="dcterms:W3CDTF">2019-02-25T23:00:39Z</dcterms:modified>
</cp:coreProperties>
</file>